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80" d="100"/>
          <a:sy n="80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ECUACIONES LINEALES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Ing. Luis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Gerardo Fernández Aguilar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2015.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LINEALES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r>
              <a:rPr lang="es-MX" sz="3400" b="1" dirty="0" smtClean="0">
                <a:latin typeface="Arial" pitchFamily="34" charset="0"/>
                <a:cs typeface="Arial" pitchFamily="34" charset="0"/>
              </a:rPr>
              <a:t>Introducción: Una ecuación es una igualdad donde por lo menos hay un número desconocido, llamado incógnita o variable, y que se cumple para determinado valor numérico de dicha incógnita.</a:t>
            </a:r>
          </a:p>
          <a:p>
            <a:r>
              <a:rPr lang="es-MX" sz="3400" b="1" dirty="0" smtClean="0">
                <a:latin typeface="Arial" pitchFamily="34" charset="0"/>
                <a:cs typeface="Arial" pitchFamily="34" charset="0"/>
              </a:rPr>
              <a:t>Se denominan ecuaciones lineales o de primer grado a las igualdades algebraicas con incógnitas cuyo exponente es 1. 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An equation is an equality where at least there is an unknown number, called unknown or variable, and that is true for certain numerical value of the unknown.</a:t>
            </a:r>
          </a:p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They are called linear equations or first-degree algebraic equalities with unknowns whose exponent is one.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4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400" b="1" dirty="0" err="1" smtClean="0">
                <a:latin typeface="Arial" pitchFamily="34" charset="0"/>
                <a:cs typeface="Arial" pitchFamily="34" charset="0"/>
              </a:rPr>
              <a:t>Equation</a:t>
            </a:r>
            <a:r>
              <a:rPr lang="es-MX" sz="3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3400" b="1" dirty="0" err="1" smtClean="0">
                <a:latin typeface="Arial" pitchFamily="34" charset="0"/>
                <a:cs typeface="Arial" pitchFamily="34" charset="0"/>
              </a:rPr>
              <a:t>equality</a:t>
            </a:r>
            <a:r>
              <a:rPr lang="es-MX" sz="3400" b="1" dirty="0" smtClean="0">
                <a:latin typeface="Arial" pitchFamily="34" charset="0"/>
                <a:cs typeface="Arial" pitchFamily="34" charset="0"/>
              </a:rPr>
              <a:t>, variable, </a:t>
            </a:r>
            <a:r>
              <a:rPr lang="es-MX" sz="3400" b="1" dirty="0" err="1" smtClean="0">
                <a:latin typeface="Arial" pitchFamily="34" charset="0"/>
                <a:cs typeface="Arial" pitchFamily="34" charset="0"/>
              </a:rPr>
              <a:t>exponent</a:t>
            </a:r>
            <a:r>
              <a:rPr lang="es-MX" sz="34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Se llaman ecuaciones a igualdades en las que aparecen número y letras (incógnitas) relacionados mediante operaciones matemáticas.</a:t>
            </a:r>
          </a:p>
          <a:p>
            <a:pPr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39915" y1="18367" x2="39915" y2="18367"/>
                        <a14:foregroundMark x1="45223" y1="19796" x2="45223" y2="19796"/>
                        <a14:foregroundMark x1="40977" y1="19592" x2="40977" y2="195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861048"/>
            <a:ext cx="4046622" cy="3843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83568" y="335846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000" b="1" dirty="0" smtClean="0"/>
          </a:p>
          <a:p>
            <a:pPr algn="ctr"/>
            <a:r>
              <a:rPr lang="es-MX" sz="2000" b="1" dirty="0" smtClean="0"/>
              <a:t>¿ Cómo se Resuelven ?</a:t>
            </a:r>
          </a:p>
          <a:p>
            <a:pPr algn="just"/>
            <a:r>
              <a:rPr lang="es-MX" sz="2000" b="1" dirty="0" smtClean="0"/>
              <a:t>Como procedimiento general para resolver ecuaciones enteras de primer grado se deben seguir los siguientes pasos:</a:t>
            </a:r>
          </a:p>
          <a:p>
            <a:pPr algn="just"/>
            <a:endParaRPr lang="es-MX" sz="2000" b="1" dirty="0" smtClean="0"/>
          </a:p>
          <a:p>
            <a:pPr algn="just"/>
            <a:r>
              <a:rPr lang="es-MX" sz="2000" b="1" dirty="0" smtClean="0"/>
              <a:t>1.  Se reducen los términos semejantes, cuando es posible.</a:t>
            </a:r>
          </a:p>
          <a:p>
            <a:pPr algn="just"/>
            <a:endParaRPr lang="es-MX" sz="2000" b="1" dirty="0" smtClean="0"/>
          </a:p>
          <a:p>
            <a:pPr algn="just"/>
            <a:r>
              <a:rPr lang="es-MX" sz="2000" b="1" dirty="0" smtClean="0"/>
              <a:t>2.  Se hace la transposición de términos (aplicando inverso aditivo o multiplicativo), los que contengan la incógnita se ubican en el miembro izquierdo, y los que carezcan de ella en el derecho.</a:t>
            </a:r>
          </a:p>
          <a:p>
            <a:pPr algn="just"/>
            <a:endParaRPr lang="es-MX" sz="2000" b="1" dirty="0" smtClean="0"/>
          </a:p>
          <a:p>
            <a:pPr algn="just"/>
            <a:r>
              <a:rPr lang="es-MX" sz="2000" b="1" dirty="0" smtClean="0"/>
              <a:t>3.  Se reducen términos semejantes, hasta donde es posible.</a:t>
            </a:r>
          </a:p>
          <a:p>
            <a:pPr algn="just"/>
            <a:endParaRPr lang="es-MX" sz="2000" b="1" dirty="0" smtClean="0"/>
          </a:p>
          <a:p>
            <a:pPr algn="just"/>
            <a:r>
              <a:rPr lang="es-MX" sz="2000" b="1" dirty="0" smtClean="0"/>
              <a:t>4.  Se despeja la incógnita, dividiendo ambos miembros de la ecuación por el coeficiente de la incógnita (inverso multiplicativo), y se simplifica.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71800" y="83671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Ejemplo</a:t>
            </a:r>
            <a:endParaRPr lang="es-MX" sz="2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611560" y="155679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/>
              <a:t>9X – X + 56 = 7 + 3X – 1</a:t>
            </a:r>
          </a:p>
          <a:p>
            <a:pPr marL="342900" indent="-342900" algn="just">
              <a:buAutoNum type="arabicPeriod"/>
            </a:pPr>
            <a:r>
              <a:rPr lang="es-MX" sz="2000" b="1" dirty="0" smtClean="0"/>
              <a:t>Se reducen los términos semejantes, cuando es posible</a:t>
            </a:r>
          </a:p>
          <a:p>
            <a:pPr marL="342900" indent="-342900" algn="just"/>
            <a:r>
              <a:rPr lang="es-MX" sz="2000" b="1" dirty="0" smtClean="0"/>
              <a:t>8X + 56  = 3X + 6</a:t>
            </a:r>
          </a:p>
          <a:p>
            <a:pPr marL="342900" indent="-342900" algn="just"/>
            <a:r>
              <a:rPr lang="es-MX" sz="2000" b="1" dirty="0" smtClean="0"/>
              <a:t>2. Se hace la transposición de términos (aplicando el inverso aditivo o multiplicativo), los términos que contengan la incógnita se ubican en el miembro izquierdo, y los que carezcan de ella en el derecho.</a:t>
            </a:r>
          </a:p>
          <a:p>
            <a:pPr marL="342900" indent="-342900" algn="just"/>
            <a:r>
              <a:rPr lang="es-MX" sz="2000" b="1" dirty="0" smtClean="0"/>
              <a:t>8X – 3X = 6 – 56</a:t>
            </a:r>
          </a:p>
          <a:p>
            <a:pPr marL="342900" indent="-342900" algn="just"/>
            <a:r>
              <a:rPr lang="es-MX" sz="2000" b="1" dirty="0" smtClean="0"/>
              <a:t>3. Se reducen términos semejantes hasta donde sea posible</a:t>
            </a:r>
          </a:p>
          <a:p>
            <a:pPr marL="342900" indent="-342900" algn="just"/>
            <a:r>
              <a:rPr lang="es-MX" sz="2000" b="1" dirty="0" smtClean="0"/>
              <a:t>5X = -50</a:t>
            </a:r>
          </a:p>
          <a:p>
            <a:pPr marL="342900" indent="-342900" algn="just"/>
            <a:r>
              <a:rPr lang="es-MX" sz="2000" b="1" dirty="0" smtClean="0"/>
              <a:t>4. Se despeja la incógnita, dividiendo ambos miembros de la ecuación por el coeficiente de la incógnita (inverso multiplicativo), y se simplifica</a:t>
            </a:r>
          </a:p>
          <a:p>
            <a:pPr marL="342900" indent="-342900" algn="just"/>
            <a:r>
              <a:rPr lang="es-MX" sz="2000" b="1" dirty="0" smtClean="0"/>
              <a:t>X = - 50 / 5 = - 10  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Ecuación original</a:t>
            </a:r>
            <a:r>
              <a:rPr lang="es-ES" sz="2400" b="1" dirty="0" smtClean="0">
                <a:latin typeface="Century Gothic" panose="020B0502020202020204" pitchFamily="34" charset="0"/>
              </a:rPr>
              <a:t>       9x + 56 – x = 7 + 3x  - 1</a:t>
            </a:r>
            <a:endParaRPr lang="es-MX" sz="2400" b="1" dirty="0" smtClean="0">
              <a:latin typeface="Century Gothic" panose="020B0502020202020204" pitchFamily="34" charset="0"/>
            </a:endParaRPr>
          </a:p>
          <a:p>
            <a:pPr>
              <a:buNone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Sustitución                 </a:t>
            </a:r>
            <a:r>
              <a:rPr lang="es-ES" sz="2400" b="1" dirty="0" smtClean="0">
                <a:latin typeface="Century Gothic" panose="020B0502020202020204" pitchFamily="34" charset="0"/>
              </a:rPr>
              <a:t>9(-10) + 56 – (-10) = 7 + 3(-10)  - 1</a:t>
            </a:r>
            <a:endParaRPr lang="es-MX" sz="2400" b="1" dirty="0" smtClean="0">
              <a:latin typeface="Century Gothic" panose="020B0502020202020204" pitchFamily="34" charset="0"/>
            </a:endParaRPr>
          </a:p>
          <a:p>
            <a:pPr>
              <a:buNone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Operaciones             </a:t>
            </a:r>
            <a:r>
              <a:rPr lang="es-ES" sz="2400" b="1" dirty="0" smtClean="0">
                <a:latin typeface="Century Gothic" panose="020B0502020202020204" pitchFamily="34" charset="0"/>
              </a:rPr>
              <a:t>-90 + 56 +10 = 7 -30  - 1</a:t>
            </a:r>
          </a:p>
          <a:p>
            <a:pPr>
              <a:buNone/>
            </a:pPr>
            <a:endParaRPr lang="es-MX" sz="2400" b="1" dirty="0" smtClean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es-ES" sz="2400" b="1" dirty="0" smtClean="0">
                <a:latin typeface="Century Gothic" panose="020B0502020202020204" pitchFamily="34" charset="0"/>
              </a:rPr>
              <a:t>-90 + 66= 7 -31</a:t>
            </a:r>
            <a:endParaRPr lang="es-MX" sz="2400" b="1" dirty="0" smtClean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Se comprueba la igualdad     </a:t>
            </a:r>
            <a:r>
              <a:rPr lang="es-ES" sz="2400" b="1" dirty="0" smtClean="0">
                <a:latin typeface="Century Gothic" panose="020B0502020202020204" pitchFamily="34" charset="0"/>
              </a:rPr>
              <a:t>-24 = -24</a:t>
            </a:r>
            <a:endParaRPr lang="es-MX" sz="2400" b="1" dirty="0" smtClean="0">
              <a:latin typeface="Century Gothic" panose="020B0502020202020204" pitchFamily="34" charset="0"/>
            </a:endParaRPr>
          </a:p>
          <a:p>
            <a:pPr>
              <a:buNone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91680" y="620688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Sustitución para Comprobar la Respuesta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133056"/>
          </a:xfrm>
        </p:spPr>
        <p:txBody>
          <a:bodyPr>
            <a:normAutofit/>
          </a:bodyPr>
          <a:lstStyle/>
          <a:p>
            <a:pPr>
              <a:buNone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52" y="1720840"/>
            <a:ext cx="799288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/>
              <a:t>CONCLUSIÓN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 smtClean="0"/>
          </a:p>
          <a:p>
            <a:pPr algn="just"/>
            <a:r>
              <a:rPr lang="es-MX" sz="2400" dirty="0" smtClean="0"/>
              <a:t>A lo largo de esta presentación hemos aprendido, lo qué son las ecuaciones de primer grado y como se resuelven. </a:t>
            </a:r>
            <a:br>
              <a:rPr lang="es-MX" sz="2400" dirty="0" smtClean="0"/>
            </a:br>
            <a:r>
              <a:rPr lang="es-MX" sz="2400" dirty="0" smtClean="0"/>
              <a:t>En esta sección aprendimos a resolver ecuaciones de primer grado con una incógnita o variable en expresiones enteras y fraccionarias a través de procedimientos y así saber el valor que tiene la variable para que la igualdad que está representada en cada ecuación lineal se cumpla.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/>
              <a:t>SULLIVAN, M. (1996). </a:t>
            </a:r>
            <a:r>
              <a:rPr lang="es-MX" i="1" dirty="0" smtClean="0"/>
              <a:t>PRECÁLCULO.</a:t>
            </a:r>
            <a:r>
              <a:rPr lang="es-MX" dirty="0" smtClean="0"/>
              <a:t> MÉXICO: PEARSON </a:t>
            </a:r>
            <a:r>
              <a:rPr lang="es-MX" dirty="0" err="1" smtClean="0"/>
              <a:t>Prentice</a:t>
            </a:r>
            <a:r>
              <a:rPr lang="es-MX" dirty="0" smtClean="0"/>
              <a:t> Hall.</a:t>
            </a:r>
          </a:p>
          <a:p>
            <a:r>
              <a:rPr lang="es-MX" dirty="0" smtClean="0">
                <a:latin typeface="Calibri" pitchFamily="34" charset="0"/>
                <a:cs typeface="Arial" pitchFamily="34" charset="0"/>
              </a:rPr>
              <a:t>KELLY, T. (1996). </a:t>
            </a:r>
            <a:r>
              <a:rPr lang="es-MX" i="1" dirty="0" smtClean="0">
                <a:latin typeface="Calibri" pitchFamily="34" charset="0"/>
                <a:cs typeface="Arial" pitchFamily="34" charset="0"/>
              </a:rPr>
              <a:t>ÁLGEBRA Y TRIGONOMETRÍA. </a:t>
            </a:r>
            <a:r>
              <a:rPr lang="es-MX" dirty="0" err="1" smtClean="0">
                <a:latin typeface="Calibri" pitchFamily="34" charset="0"/>
                <a:cs typeface="Arial" pitchFamily="34" charset="0"/>
              </a:rPr>
              <a:t>MÉXICO:Trillas</a:t>
            </a:r>
            <a:endParaRPr lang="es-MX" dirty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331</Words>
  <Application>Microsoft Office PowerPoint</Application>
  <PresentationFormat>Presentación en pantalla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Tema de Office</vt:lpstr>
      <vt:lpstr>1_Tema de Office</vt:lpstr>
      <vt:lpstr>ECUACIONES LINEALES</vt:lpstr>
      <vt:lpstr>ECUACIONES LINEALES</vt:lpstr>
      <vt:lpstr>Desarrollo del tema</vt:lpstr>
      <vt:lpstr>Diapositiva 4</vt:lpstr>
      <vt:lpstr>Diapositiva 5</vt:lpstr>
      <vt:lpstr>Diapositiva 6</vt:lpstr>
      <vt:lpstr>Diapositiva 7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27</cp:revision>
  <dcterms:created xsi:type="dcterms:W3CDTF">2012-12-04T21:22:09Z</dcterms:created>
  <dcterms:modified xsi:type="dcterms:W3CDTF">2015-10-27T19:31:20Z</dcterms:modified>
</cp:coreProperties>
</file>